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8" r:id="rId1"/>
  </p:sldMasterIdLst>
  <p:sldIdLst>
    <p:sldId id="256" r:id="rId2"/>
    <p:sldId id="258" r:id="rId3"/>
    <p:sldId id="259" r:id="rId4"/>
    <p:sldId id="260" r:id="rId5"/>
    <p:sldId id="261" r:id="rId6"/>
    <p:sldId id="262" r:id="rId7"/>
    <p:sldId id="263" r:id="rId8"/>
    <p:sldId id="266" r:id="rId9"/>
    <p:sldId id="264" r:id="rId10"/>
    <p:sldId id="265"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03" d="100"/>
          <a:sy n="103" d="100"/>
        </p:scale>
        <p:origin x="150"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F4D131D-4ABE-46C5-97E4-41C26D594C58}"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86D18-4D40-450D-A667-93668253ADD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672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F4D131D-4ABE-46C5-97E4-41C26D594C58}"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86D18-4D40-450D-A667-93668253ADD7}" type="slidenum">
              <a:rPr lang="en-US" smtClean="0"/>
              <a:t>‹#›</a:t>
            </a:fld>
            <a:endParaRPr lang="en-US"/>
          </a:p>
        </p:txBody>
      </p:sp>
    </p:spTree>
    <p:extLst>
      <p:ext uri="{BB962C8B-B14F-4D97-AF65-F5344CB8AC3E}">
        <p14:creationId xmlns:p14="http://schemas.microsoft.com/office/powerpoint/2010/main" val="2663770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F4D131D-4ABE-46C5-97E4-41C26D594C58}"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86D18-4D40-450D-A667-93668253ADD7}" type="slidenum">
              <a:rPr lang="en-US" smtClean="0"/>
              <a:t>‹#›</a:t>
            </a:fld>
            <a:endParaRPr lang="en-US"/>
          </a:p>
        </p:txBody>
      </p:sp>
    </p:spTree>
    <p:extLst>
      <p:ext uri="{BB962C8B-B14F-4D97-AF65-F5344CB8AC3E}">
        <p14:creationId xmlns:p14="http://schemas.microsoft.com/office/powerpoint/2010/main" val="4021823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F4D131D-4ABE-46C5-97E4-41C26D594C58}"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86D18-4D40-450D-A667-93668253ADD7}" type="slidenum">
              <a:rPr lang="en-US" smtClean="0"/>
              <a:t>‹#›</a:t>
            </a:fld>
            <a:endParaRPr lang="en-US"/>
          </a:p>
        </p:txBody>
      </p:sp>
    </p:spTree>
    <p:extLst>
      <p:ext uri="{BB962C8B-B14F-4D97-AF65-F5344CB8AC3E}">
        <p14:creationId xmlns:p14="http://schemas.microsoft.com/office/powerpoint/2010/main" val="3002243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F4D131D-4ABE-46C5-97E4-41C26D594C58}"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86D18-4D40-450D-A667-93668253ADD7}"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5305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F4D131D-4ABE-46C5-97E4-41C26D594C58}"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F86D18-4D40-450D-A667-93668253ADD7}" type="slidenum">
              <a:rPr lang="en-US" smtClean="0"/>
              <a:t>‹#›</a:t>
            </a:fld>
            <a:endParaRPr lang="en-US"/>
          </a:p>
        </p:txBody>
      </p:sp>
    </p:spTree>
    <p:extLst>
      <p:ext uri="{BB962C8B-B14F-4D97-AF65-F5344CB8AC3E}">
        <p14:creationId xmlns:p14="http://schemas.microsoft.com/office/powerpoint/2010/main" val="212696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F4D131D-4ABE-46C5-97E4-41C26D594C58}" type="datetimeFigureOut">
              <a:rPr lang="en-US" smtClean="0"/>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F86D18-4D40-450D-A667-93668253ADD7}" type="slidenum">
              <a:rPr lang="en-US" smtClean="0"/>
              <a:t>‹#›</a:t>
            </a:fld>
            <a:endParaRPr lang="en-US"/>
          </a:p>
        </p:txBody>
      </p:sp>
    </p:spTree>
    <p:extLst>
      <p:ext uri="{BB962C8B-B14F-4D97-AF65-F5344CB8AC3E}">
        <p14:creationId xmlns:p14="http://schemas.microsoft.com/office/powerpoint/2010/main" val="4054539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F4D131D-4ABE-46C5-97E4-41C26D594C58}" type="datetimeFigureOut">
              <a:rPr lang="en-US" smtClean="0"/>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F86D18-4D40-450D-A667-93668253ADD7}" type="slidenum">
              <a:rPr lang="en-US" smtClean="0"/>
              <a:t>‹#›</a:t>
            </a:fld>
            <a:endParaRPr lang="en-US"/>
          </a:p>
        </p:txBody>
      </p:sp>
    </p:spTree>
    <p:extLst>
      <p:ext uri="{BB962C8B-B14F-4D97-AF65-F5344CB8AC3E}">
        <p14:creationId xmlns:p14="http://schemas.microsoft.com/office/powerpoint/2010/main" val="1692155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F4D131D-4ABE-46C5-97E4-41C26D594C58}" type="datetimeFigureOut">
              <a:rPr lang="en-US" smtClean="0"/>
              <a:t>4/14/2020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0FF86D18-4D40-450D-A667-93668253ADD7}" type="slidenum">
              <a:rPr lang="en-US" smtClean="0"/>
              <a:t>‹#›</a:t>
            </a:fld>
            <a:endParaRPr lang="en-US"/>
          </a:p>
        </p:txBody>
      </p:sp>
    </p:spTree>
    <p:extLst>
      <p:ext uri="{BB962C8B-B14F-4D97-AF65-F5344CB8AC3E}">
        <p14:creationId xmlns:p14="http://schemas.microsoft.com/office/powerpoint/2010/main" val="3476809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F4D131D-4ABE-46C5-97E4-41C26D594C58}" type="datetimeFigureOut">
              <a:rPr lang="en-US" smtClean="0"/>
              <a:t>4/14/2020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FF86D18-4D40-450D-A667-93668253ADD7}" type="slidenum">
              <a:rPr lang="en-US" smtClean="0"/>
              <a:t>‹#›</a:t>
            </a:fld>
            <a:endParaRPr lang="en-US"/>
          </a:p>
        </p:txBody>
      </p:sp>
    </p:spTree>
    <p:extLst>
      <p:ext uri="{BB962C8B-B14F-4D97-AF65-F5344CB8AC3E}">
        <p14:creationId xmlns:p14="http://schemas.microsoft.com/office/powerpoint/2010/main" val="744440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F4D131D-4ABE-46C5-97E4-41C26D594C58}"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F86D18-4D40-450D-A667-93668253ADD7}" type="slidenum">
              <a:rPr lang="en-US" smtClean="0"/>
              <a:t>‹#›</a:t>
            </a:fld>
            <a:endParaRPr lang="en-US"/>
          </a:p>
        </p:txBody>
      </p:sp>
    </p:spTree>
    <p:extLst>
      <p:ext uri="{BB962C8B-B14F-4D97-AF65-F5344CB8AC3E}">
        <p14:creationId xmlns:p14="http://schemas.microsoft.com/office/powerpoint/2010/main" val="2982594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F4D131D-4ABE-46C5-97E4-41C26D594C58}" type="datetimeFigureOut">
              <a:rPr lang="en-US" smtClean="0"/>
              <a:t>4/14/2020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FF86D18-4D40-450D-A667-93668253ADD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7367972"/>
      </p:ext>
    </p:extLst>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en.wikipedia.org/wiki/Hayflick_limi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Apheresis" TargetMode="External"/><Relationship Id="rId2" Type="http://schemas.openxmlformats.org/officeDocument/2006/relationships/hyperlink" Target="https://en.wikipedia.org/wiki/Trypsi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1903225"/>
          </a:xfrm>
        </p:spPr>
        <p:txBody>
          <a:bodyPr>
            <a:normAutofit fontScale="90000"/>
          </a:bodyPr>
          <a:lstStyle/>
          <a:p>
            <a:r>
              <a:rPr lang="en-US" dirty="0" smtClean="0"/>
              <a:t>L. 14 </a:t>
            </a:r>
            <a:r>
              <a:rPr lang="en-US" dirty="0"/>
              <a:t>Tissue engineering</a:t>
            </a:r>
            <a:br>
              <a:rPr lang="en-US" dirty="0"/>
            </a:br>
            <a:endParaRPr lang="en-US" dirty="0"/>
          </a:p>
        </p:txBody>
      </p:sp>
      <p:sp>
        <p:nvSpPr>
          <p:cNvPr id="3" name="Подзаголовок 2"/>
          <p:cNvSpPr>
            <a:spLocks noGrp="1"/>
          </p:cNvSpPr>
          <p:nvPr>
            <p:ph type="subTitle" idx="1"/>
          </p:nvPr>
        </p:nvSpPr>
        <p:spPr>
          <a:xfrm>
            <a:off x="1100051" y="3449256"/>
            <a:ext cx="10058400" cy="3321934"/>
          </a:xfrm>
        </p:spPr>
        <p:txBody>
          <a:bodyPr>
            <a:noAutofit/>
          </a:bodyPr>
          <a:lstStyle/>
          <a:p>
            <a:pPr algn="l"/>
            <a:r>
              <a:rPr lang="en-US" sz="3200" dirty="0" err="1" smtClean="0">
                <a:solidFill>
                  <a:srgbClr val="FF0000"/>
                </a:solidFill>
                <a:effectLst>
                  <a:outerShdw blurRad="38100" dist="38100" dir="2700000" algn="tl">
                    <a:srgbClr val="000000">
                      <a:alpha val="43137"/>
                    </a:srgbClr>
                  </a:outerShdw>
                </a:effectLst>
              </a:rPr>
              <a:t>Definions</a:t>
            </a:r>
            <a:r>
              <a:rPr lang="en-US" sz="3200" dirty="0" smtClean="0">
                <a:solidFill>
                  <a:srgbClr val="FF0000"/>
                </a:solidFill>
                <a:effectLst>
                  <a:outerShdw blurRad="38100" dist="38100" dir="2700000" algn="tl">
                    <a:srgbClr val="000000">
                      <a:alpha val="43137"/>
                    </a:srgbClr>
                  </a:outerShdw>
                </a:effectLst>
              </a:rPr>
              <a:t> </a:t>
            </a:r>
          </a:p>
          <a:p>
            <a:pPr algn="l"/>
            <a:r>
              <a:rPr lang="en-US" sz="3200" dirty="0" smtClean="0">
                <a:solidFill>
                  <a:srgbClr val="FF0000"/>
                </a:solidFill>
                <a:effectLst>
                  <a:outerShdw blurRad="38100" dist="38100" dir="2700000" algn="tl">
                    <a:srgbClr val="000000">
                      <a:alpha val="43137"/>
                    </a:srgbClr>
                  </a:outerShdw>
                </a:effectLst>
              </a:rPr>
              <a:t>Methods.</a:t>
            </a:r>
          </a:p>
          <a:p>
            <a:r>
              <a:rPr lang="en-US" sz="3200" b="1" dirty="0">
                <a:solidFill>
                  <a:srgbClr val="FF0000"/>
                </a:solidFill>
              </a:rPr>
              <a:t>immortalized cell </a:t>
            </a:r>
            <a:r>
              <a:rPr lang="en-US" sz="3200" b="1" dirty="0" smtClean="0">
                <a:solidFill>
                  <a:srgbClr val="FF0000"/>
                </a:solidFill>
              </a:rPr>
              <a:t>lines.</a:t>
            </a:r>
          </a:p>
          <a:p>
            <a:r>
              <a:rPr lang="en-US" b="1" dirty="0" smtClean="0">
                <a:solidFill>
                  <a:srgbClr val="FF0000"/>
                </a:solidFill>
              </a:rPr>
              <a:t>Extraction from </a:t>
            </a:r>
            <a:r>
              <a:rPr lang="en-US" b="1" dirty="0">
                <a:solidFill>
                  <a:srgbClr val="FF0000"/>
                </a:solidFill>
              </a:rPr>
              <a:t>fluid </a:t>
            </a:r>
            <a:r>
              <a:rPr lang="en-US" b="1" dirty="0" smtClean="0">
                <a:solidFill>
                  <a:srgbClr val="FF0000"/>
                </a:solidFill>
              </a:rPr>
              <a:t>tissues, </a:t>
            </a:r>
            <a:r>
              <a:rPr lang="en-US" b="1" dirty="0">
                <a:solidFill>
                  <a:srgbClr val="FF0000"/>
                </a:solidFill>
              </a:rPr>
              <a:t>solid tissues</a:t>
            </a:r>
            <a:r>
              <a:rPr lang="en-US" b="1" dirty="0" smtClean="0">
                <a:solidFill>
                  <a:srgbClr val="FF0000"/>
                </a:solidFill>
              </a:rPr>
              <a:t> </a:t>
            </a:r>
            <a:endParaRPr lang="en-US" b="1" dirty="0">
              <a:solidFill>
                <a:srgbClr val="FF0000"/>
              </a:solidFill>
            </a:endParaRPr>
          </a:p>
          <a:p>
            <a:endParaRPr lang="en-US" sz="3200" dirty="0" smtClean="0">
              <a:effectLst>
                <a:outerShdw blurRad="38100" dist="38100" dir="2700000" algn="tl">
                  <a:srgbClr val="000000">
                    <a:alpha val="43137"/>
                  </a:srgbClr>
                </a:outerShdw>
              </a:effectLst>
            </a:endParaRPr>
          </a:p>
          <a:p>
            <a:pPr algn="l"/>
            <a:r>
              <a:rPr lang="en-US" sz="3200" dirty="0" smtClean="0">
                <a:effectLst>
                  <a:outerShdw blurRad="38100" dist="38100" dir="2700000" algn="tl">
                    <a:srgbClr val="000000">
                      <a:alpha val="43137"/>
                    </a:srgbClr>
                  </a:outerShdw>
                </a:effectLst>
              </a:rPr>
              <a:t> </a:t>
            </a:r>
            <a:endParaRPr lang="en-US" sz="3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42452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Types of cells</a:t>
            </a:r>
          </a:p>
        </p:txBody>
      </p:sp>
      <p:sp>
        <p:nvSpPr>
          <p:cNvPr id="3" name="Объект 2"/>
          <p:cNvSpPr>
            <a:spLocks noGrp="1"/>
          </p:cNvSpPr>
          <p:nvPr>
            <p:ph idx="1"/>
          </p:nvPr>
        </p:nvSpPr>
        <p:spPr>
          <a:xfrm>
            <a:off x="1097280" y="1845734"/>
            <a:ext cx="10593150" cy="5012266"/>
          </a:xfrm>
        </p:spPr>
        <p:txBody>
          <a:bodyPr>
            <a:normAutofit/>
          </a:bodyPr>
          <a:lstStyle/>
          <a:p>
            <a:r>
              <a:rPr lang="en-US" sz="2400" dirty="0"/>
              <a:t>Cells are often categorized by their source</a:t>
            </a:r>
            <a:r>
              <a:rPr lang="en-US" sz="2400" dirty="0" smtClean="0"/>
              <a:t>.</a:t>
            </a:r>
          </a:p>
          <a:p>
            <a:r>
              <a:rPr lang="en-US" sz="2400" b="1" i="1" u="sng" dirty="0">
                <a:solidFill>
                  <a:srgbClr val="FF0000"/>
                </a:solidFill>
              </a:rPr>
              <a:t>Autologous</a:t>
            </a:r>
            <a:r>
              <a:rPr lang="en-US" sz="2400" b="1" dirty="0"/>
              <a:t> cells are obtained from the same individual to which they will be </a:t>
            </a:r>
            <a:r>
              <a:rPr lang="en-US" sz="2400" b="1" dirty="0" err="1"/>
              <a:t>reimplanted</a:t>
            </a:r>
            <a:r>
              <a:rPr lang="en-US" sz="2400" b="1" dirty="0"/>
              <a:t>. Autologous cells have the fewest problems with rejection and pathogen transmission, however, in some cases might not be available. </a:t>
            </a:r>
            <a:endParaRPr lang="en-US" sz="2400" b="1" dirty="0" smtClean="0"/>
          </a:p>
          <a:p>
            <a:r>
              <a:rPr lang="en-US" sz="2400" b="1" dirty="0" smtClean="0"/>
              <a:t>For </a:t>
            </a:r>
            <a:r>
              <a:rPr lang="en-US" sz="2400" b="1" dirty="0"/>
              <a:t>example, in </a:t>
            </a:r>
            <a:r>
              <a:rPr lang="en-US" sz="2400" b="1" dirty="0">
                <a:solidFill>
                  <a:srgbClr val="FF0000"/>
                </a:solidFill>
              </a:rPr>
              <a:t>genetic disease</a:t>
            </a:r>
            <a:r>
              <a:rPr lang="en-US" sz="2400" b="1" dirty="0"/>
              <a:t> suitable autologous cells are not available. </a:t>
            </a:r>
            <a:endParaRPr lang="en-US" sz="2400" b="1" dirty="0" smtClean="0"/>
          </a:p>
          <a:p>
            <a:r>
              <a:rPr lang="en-US" sz="2400" b="1" dirty="0" smtClean="0"/>
              <a:t>Also</a:t>
            </a:r>
            <a:r>
              <a:rPr lang="en-US" sz="2400" b="1" dirty="0"/>
              <a:t>, very ill or elderly persons, as well as patients suffering from severe burns, may not have sufficient quantities of autologous cells to establish useful cell lines. Moreover, since this category of cells needs to be harvested from the patient, there are also some concerns related to the necessity of performing such surgical operations that might lead to donor site infection or chronic pain. </a:t>
            </a:r>
            <a:endParaRPr lang="en-US" sz="2400" b="1" dirty="0" smtClean="0"/>
          </a:p>
          <a:p>
            <a:r>
              <a:rPr lang="en-US" sz="2400" b="1" dirty="0" smtClean="0">
                <a:solidFill>
                  <a:srgbClr val="FF0000"/>
                </a:solidFill>
                <a:effectLst>
                  <a:outerShdw blurRad="38100" dist="38100" dir="2700000" algn="tl">
                    <a:srgbClr val="000000">
                      <a:alpha val="43137"/>
                    </a:srgbClr>
                  </a:outerShdw>
                </a:effectLst>
              </a:rPr>
              <a:t>Autologous</a:t>
            </a:r>
            <a:r>
              <a:rPr lang="en-US" sz="2400" b="1" dirty="0" smtClean="0"/>
              <a:t> </a:t>
            </a:r>
            <a:r>
              <a:rPr lang="en-US" sz="2400" b="1" dirty="0"/>
              <a:t>cells also must be cultured from samples before they can be used: this takes time, so autologous solutions may not be very quick. </a:t>
            </a:r>
          </a:p>
        </p:txBody>
      </p:sp>
    </p:spTree>
    <p:extLst>
      <p:ext uri="{BB962C8B-B14F-4D97-AF65-F5344CB8AC3E}">
        <p14:creationId xmlns:p14="http://schemas.microsoft.com/office/powerpoint/2010/main" val="29793236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fontScale="92500" lnSpcReduction="10000"/>
          </a:bodyPr>
          <a:lstStyle/>
          <a:p>
            <a:r>
              <a:rPr lang="en-US" sz="3600" b="1" dirty="0"/>
              <a:t>Recently there has been a trend towards the use of </a:t>
            </a:r>
            <a:r>
              <a:rPr lang="en-US" sz="3600" b="1" dirty="0">
                <a:solidFill>
                  <a:srgbClr val="FF0000"/>
                </a:solidFill>
              </a:rPr>
              <a:t>mesenchymal stem cells</a:t>
            </a:r>
            <a:r>
              <a:rPr lang="en-US" sz="3600" b="1" dirty="0"/>
              <a:t> from </a:t>
            </a:r>
            <a:r>
              <a:rPr lang="en-US" sz="3600" b="1" dirty="0">
                <a:solidFill>
                  <a:srgbClr val="FF0000"/>
                </a:solidFill>
              </a:rPr>
              <a:t>bone marrow</a:t>
            </a:r>
            <a:r>
              <a:rPr lang="en-US" sz="3600" b="1" dirty="0"/>
              <a:t> and fat. </a:t>
            </a:r>
            <a:endParaRPr lang="en-US" sz="3600" b="1" dirty="0" smtClean="0"/>
          </a:p>
          <a:p>
            <a:r>
              <a:rPr lang="en-US" sz="3600" b="1" dirty="0" smtClean="0"/>
              <a:t>These </a:t>
            </a:r>
            <a:r>
              <a:rPr lang="en-US" sz="3600" b="1" dirty="0"/>
              <a:t>cells can differentiate into a variety of tissue types, including bone, cartilage, fat, and nerve</a:t>
            </a:r>
            <a:r>
              <a:rPr lang="en-US" sz="3600" b="1" dirty="0" smtClean="0"/>
              <a:t>.</a:t>
            </a:r>
          </a:p>
          <a:p>
            <a:endParaRPr lang="en-US" sz="3600" b="1" dirty="0"/>
          </a:p>
          <a:p>
            <a:r>
              <a:rPr lang="en-US" sz="3600" b="1" dirty="0" smtClean="0"/>
              <a:t> </a:t>
            </a:r>
            <a:r>
              <a:rPr lang="en-US" sz="3600" b="1" dirty="0"/>
              <a:t>A large number of cells can be easily and quickly isolated from fat, thus opening the potential for large numbers of cells to be quickly and easily obtained.</a:t>
            </a:r>
          </a:p>
          <a:p>
            <a:endParaRPr lang="en-US" dirty="0"/>
          </a:p>
        </p:txBody>
      </p:sp>
    </p:spTree>
    <p:extLst>
      <p:ext uri="{BB962C8B-B14F-4D97-AF65-F5344CB8AC3E}">
        <p14:creationId xmlns:p14="http://schemas.microsoft.com/office/powerpoint/2010/main" val="740003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a:bodyPr>
          <a:lstStyle/>
          <a:p>
            <a:r>
              <a:rPr lang="en-US" sz="3600" b="1" i="1" dirty="0">
                <a:solidFill>
                  <a:srgbClr val="FF0000"/>
                </a:solidFill>
                <a:effectLst>
                  <a:outerShdw blurRad="38100" dist="38100" dir="2700000" algn="tl">
                    <a:srgbClr val="000000">
                      <a:alpha val="43137"/>
                    </a:srgbClr>
                  </a:outerShdw>
                </a:effectLst>
              </a:rPr>
              <a:t>Allogeneic</a:t>
            </a:r>
            <a:r>
              <a:rPr lang="en-US" sz="3600" b="1" dirty="0">
                <a:solidFill>
                  <a:srgbClr val="FF0000"/>
                </a:solidFill>
                <a:effectLst>
                  <a:outerShdw blurRad="38100" dist="38100" dir="2700000" algn="tl">
                    <a:srgbClr val="000000">
                      <a:alpha val="43137"/>
                    </a:srgbClr>
                  </a:outerShdw>
                </a:effectLst>
              </a:rPr>
              <a:t> </a:t>
            </a:r>
            <a:r>
              <a:rPr lang="en-US" sz="3600" dirty="0"/>
              <a:t>cells come from the body of a donor of the same species. While there are some ethical constraints to the use of human cells for </a:t>
            </a:r>
            <a:r>
              <a:rPr lang="en-US" sz="3600" i="1" dirty="0"/>
              <a:t>in vitro</a:t>
            </a:r>
            <a:r>
              <a:rPr lang="en-US" sz="3600" dirty="0"/>
              <a:t> studies, the employment of dermal </a:t>
            </a:r>
            <a:r>
              <a:rPr lang="en-US" sz="3600" i="1" dirty="0">
                <a:solidFill>
                  <a:srgbClr val="FF0000"/>
                </a:solidFill>
              </a:rPr>
              <a:t>fibroblasts</a:t>
            </a:r>
            <a:r>
              <a:rPr lang="en-US" sz="3600" dirty="0"/>
              <a:t> from human foreskin has been demonstrated to be immunologically safe and thus a viable choice for tissue engineering of skin.</a:t>
            </a:r>
          </a:p>
        </p:txBody>
      </p:sp>
    </p:spTree>
    <p:extLst>
      <p:ext uri="{BB962C8B-B14F-4D97-AF65-F5344CB8AC3E}">
        <p14:creationId xmlns:p14="http://schemas.microsoft.com/office/powerpoint/2010/main" val="41357831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a:bodyPr>
          <a:lstStyle/>
          <a:p>
            <a:r>
              <a:rPr lang="en-US" sz="4400" b="1" i="1" dirty="0" err="1">
                <a:solidFill>
                  <a:srgbClr val="FF0000"/>
                </a:solidFill>
              </a:rPr>
              <a:t>Xenogenic</a:t>
            </a:r>
            <a:r>
              <a:rPr lang="en-US" sz="4400" b="1" dirty="0">
                <a:solidFill>
                  <a:srgbClr val="FF0000"/>
                </a:solidFill>
              </a:rPr>
              <a:t> cells </a:t>
            </a:r>
            <a:r>
              <a:rPr lang="en-US" sz="4400" b="1" dirty="0"/>
              <a:t>are these isolated from individuals of another species. </a:t>
            </a:r>
            <a:endParaRPr lang="en-US" sz="4400" b="1" dirty="0" smtClean="0"/>
          </a:p>
          <a:p>
            <a:r>
              <a:rPr lang="en-US" sz="4400" b="1" dirty="0" smtClean="0"/>
              <a:t>In </a:t>
            </a:r>
            <a:r>
              <a:rPr lang="en-US" sz="4400" b="1" dirty="0"/>
              <a:t>particular animal cells have been used quite extensively in experiments aimed at the construction of cardiovascular implants.</a:t>
            </a:r>
          </a:p>
        </p:txBody>
      </p:sp>
    </p:spTree>
    <p:extLst>
      <p:ext uri="{BB962C8B-B14F-4D97-AF65-F5344CB8AC3E}">
        <p14:creationId xmlns:p14="http://schemas.microsoft.com/office/powerpoint/2010/main" val="3612540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a:bodyPr>
          <a:lstStyle/>
          <a:p>
            <a:r>
              <a:rPr lang="en-US" sz="4400" b="1" i="1" dirty="0" err="1">
                <a:solidFill>
                  <a:srgbClr val="FF0000"/>
                </a:solidFill>
              </a:rPr>
              <a:t>Syngenic</a:t>
            </a:r>
            <a:r>
              <a:rPr lang="en-US" sz="4400" b="1" dirty="0">
                <a:solidFill>
                  <a:srgbClr val="FF0000"/>
                </a:solidFill>
              </a:rPr>
              <a:t> or </a:t>
            </a:r>
            <a:r>
              <a:rPr lang="en-US" sz="4400" b="1" i="1" dirty="0">
                <a:solidFill>
                  <a:srgbClr val="FF0000"/>
                </a:solidFill>
              </a:rPr>
              <a:t>isogenic</a:t>
            </a:r>
            <a:r>
              <a:rPr lang="en-US" sz="4400" b="1" dirty="0">
                <a:solidFill>
                  <a:srgbClr val="FF0000"/>
                </a:solidFill>
              </a:rPr>
              <a:t> cells </a:t>
            </a:r>
            <a:r>
              <a:rPr lang="en-US" sz="4400" b="1" dirty="0"/>
              <a:t>are isolated from genetically identical organisms, such as twins, clones, or highly inbred research animal models.</a:t>
            </a:r>
          </a:p>
        </p:txBody>
      </p:sp>
    </p:spTree>
    <p:extLst>
      <p:ext uri="{BB962C8B-B14F-4D97-AF65-F5344CB8AC3E}">
        <p14:creationId xmlns:p14="http://schemas.microsoft.com/office/powerpoint/2010/main" val="261708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a:xfrm>
            <a:off x="1097280" y="1845734"/>
            <a:ext cx="10058400" cy="4751836"/>
          </a:xfrm>
        </p:spPr>
        <p:txBody>
          <a:bodyPr>
            <a:normAutofit fontScale="92500" lnSpcReduction="10000"/>
          </a:bodyPr>
          <a:lstStyle/>
          <a:p>
            <a:r>
              <a:rPr lang="en-US" sz="2800" b="1" i="1" dirty="0">
                <a:solidFill>
                  <a:srgbClr val="FF0000"/>
                </a:solidFill>
              </a:rPr>
              <a:t>Primary</a:t>
            </a:r>
            <a:r>
              <a:rPr lang="en-US" sz="2800" b="1" dirty="0">
                <a:solidFill>
                  <a:srgbClr val="FF0000"/>
                </a:solidFill>
              </a:rPr>
              <a:t> cells </a:t>
            </a:r>
            <a:r>
              <a:rPr lang="en-US" sz="2800" dirty="0"/>
              <a:t>are from an organism.</a:t>
            </a:r>
          </a:p>
          <a:p>
            <a:r>
              <a:rPr lang="en-US" sz="2800" i="1" dirty="0">
                <a:solidFill>
                  <a:srgbClr val="FF0000"/>
                </a:solidFill>
              </a:rPr>
              <a:t>Secondary</a:t>
            </a:r>
            <a:r>
              <a:rPr lang="en-US" sz="2800" dirty="0">
                <a:solidFill>
                  <a:srgbClr val="FF0000"/>
                </a:solidFill>
              </a:rPr>
              <a:t> cells </a:t>
            </a:r>
            <a:r>
              <a:rPr lang="en-US" sz="2800" dirty="0"/>
              <a:t>are from a cell bank.</a:t>
            </a:r>
          </a:p>
          <a:p>
            <a:r>
              <a:rPr lang="en-US" sz="2800" b="1" i="1" dirty="0">
                <a:solidFill>
                  <a:srgbClr val="FF0000"/>
                </a:solidFill>
              </a:rPr>
              <a:t>Stem cells</a:t>
            </a:r>
            <a:r>
              <a:rPr lang="en-US" sz="2800" dirty="0"/>
              <a:t> are undifferentiated cells with the ability to divide in culture and give rise to different forms of specialized cells</a:t>
            </a:r>
            <a:r>
              <a:rPr lang="en-US" sz="2800" dirty="0" smtClean="0"/>
              <a:t>.</a:t>
            </a:r>
          </a:p>
          <a:p>
            <a:r>
              <a:rPr lang="en-US" sz="2800" dirty="0" smtClean="0"/>
              <a:t>According </a:t>
            </a:r>
            <a:r>
              <a:rPr lang="en-US" sz="2800" dirty="0"/>
              <a:t>to their source stem cells are divided into "adult" and "embryonic" stem cells, the first class being </a:t>
            </a:r>
            <a:r>
              <a:rPr lang="en-US" sz="2800" dirty="0">
                <a:solidFill>
                  <a:srgbClr val="FF0000"/>
                </a:solidFill>
              </a:rPr>
              <a:t>multipotent </a:t>
            </a:r>
            <a:r>
              <a:rPr lang="en-US" sz="2800" dirty="0"/>
              <a:t>and the latter mostly pluripotent; some cells are </a:t>
            </a:r>
            <a:r>
              <a:rPr lang="en-US" sz="2800" b="1" dirty="0">
                <a:solidFill>
                  <a:srgbClr val="FF0000"/>
                </a:solidFill>
              </a:rPr>
              <a:t>totipotent</a:t>
            </a:r>
            <a:r>
              <a:rPr lang="en-US" sz="2800" dirty="0"/>
              <a:t>, in the earliest stages of the embryo. </a:t>
            </a:r>
            <a:endParaRPr lang="en-US" sz="2800" dirty="0" smtClean="0"/>
          </a:p>
          <a:p>
            <a:r>
              <a:rPr lang="en-US" sz="2800" dirty="0" smtClean="0"/>
              <a:t>While </a:t>
            </a:r>
            <a:r>
              <a:rPr lang="en-US" sz="2800" dirty="0"/>
              <a:t>there is still a large ethical debate related with the use of embryonic stem cells, it is thought that another alternative source - </a:t>
            </a:r>
            <a:r>
              <a:rPr lang="en-US" sz="2800" b="1" dirty="0">
                <a:solidFill>
                  <a:srgbClr val="FF0000"/>
                </a:solidFill>
              </a:rPr>
              <a:t>induced stem cells</a:t>
            </a:r>
            <a:r>
              <a:rPr lang="en-US" sz="2800" dirty="0"/>
              <a:t> may be useful for the repair of diseased or damaged tissues, or may be used to grow new organs.</a:t>
            </a:r>
          </a:p>
          <a:p>
            <a:endParaRPr lang="en-US" dirty="0"/>
          </a:p>
        </p:txBody>
      </p:sp>
    </p:spTree>
    <p:extLst>
      <p:ext uri="{BB962C8B-B14F-4D97-AF65-F5344CB8AC3E}">
        <p14:creationId xmlns:p14="http://schemas.microsoft.com/office/powerpoint/2010/main" val="2714151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Scaffolds</a:t>
            </a:r>
            <a:br>
              <a:rPr lang="en-US" dirty="0"/>
            </a:br>
            <a:endParaRPr lang="en-US" dirty="0"/>
          </a:p>
        </p:txBody>
      </p:sp>
      <p:sp>
        <p:nvSpPr>
          <p:cNvPr id="3" name="Объект 2"/>
          <p:cNvSpPr>
            <a:spLocks noGrp="1"/>
          </p:cNvSpPr>
          <p:nvPr>
            <p:ph idx="1"/>
          </p:nvPr>
        </p:nvSpPr>
        <p:spPr>
          <a:xfrm>
            <a:off x="1097280" y="1845733"/>
            <a:ext cx="10058400" cy="4474043"/>
          </a:xfrm>
        </p:spPr>
        <p:txBody>
          <a:bodyPr>
            <a:noAutofit/>
          </a:bodyPr>
          <a:lstStyle/>
          <a:p>
            <a:r>
              <a:rPr lang="en-US" sz="2400" b="1" dirty="0">
                <a:solidFill>
                  <a:srgbClr val="FF0000"/>
                </a:solidFill>
              </a:rPr>
              <a:t>Scaffolds</a:t>
            </a:r>
            <a:r>
              <a:rPr lang="en-US" sz="2400" b="1" dirty="0" smtClean="0"/>
              <a:t> </a:t>
            </a:r>
            <a:r>
              <a:rPr lang="en-US" sz="2400" b="1" dirty="0"/>
              <a:t>are materials that have been engineered to cause desirable cellular interactions to contribute to the formation of new functional tissues for medical purposes. Cells are often 'seeded' into these structures capable of supporting three-dimensional tissue formation. </a:t>
            </a:r>
            <a:endParaRPr lang="en-US" sz="2400" b="1" dirty="0" smtClean="0"/>
          </a:p>
          <a:p>
            <a:r>
              <a:rPr lang="en-US" sz="2800" b="1" dirty="0" smtClean="0">
                <a:solidFill>
                  <a:srgbClr val="FF0000"/>
                </a:solidFill>
              </a:rPr>
              <a:t>Scaffolds</a:t>
            </a:r>
            <a:r>
              <a:rPr lang="en-US" sz="2400" b="1" dirty="0" smtClean="0"/>
              <a:t> </a:t>
            </a:r>
            <a:r>
              <a:rPr lang="en-US" sz="2400" b="1" dirty="0"/>
              <a:t>mimic the extracellular matrix of the native tissue, recapitulating the </a:t>
            </a:r>
            <a:r>
              <a:rPr lang="en-US" sz="2400" b="1" i="1" dirty="0"/>
              <a:t>in vivo</a:t>
            </a:r>
            <a:r>
              <a:rPr lang="en-US" sz="2400" b="1" dirty="0"/>
              <a:t> milieu and allowing cells to influence their own microenvironments. </a:t>
            </a:r>
            <a:endParaRPr lang="en-US" sz="2400" b="1" dirty="0" smtClean="0"/>
          </a:p>
          <a:p>
            <a:r>
              <a:rPr lang="en-US" sz="2400" b="1" dirty="0">
                <a:solidFill>
                  <a:srgbClr val="FF0000"/>
                </a:solidFill>
              </a:rPr>
              <a:t>Scaffolds</a:t>
            </a:r>
            <a:r>
              <a:rPr lang="en-US" sz="2400" b="1" dirty="0" smtClean="0"/>
              <a:t> </a:t>
            </a:r>
            <a:r>
              <a:rPr lang="en-US" sz="2400" b="1" dirty="0"/>
              <a:t>usually serve at least one of the following purposes: allow cell attachment and migration, deliver and retain cells and biochemical factors, enable diffusion of vital cell nutrients and expressed products, exert certain mechanical and biological influences to modify the </a:t>
            </a:r>
            <a:r>
              <a:rPr lang="en-US" sz="2400" b="1" dirty="0" err="1"/>
              <a:t>behaviour</a:t>
            </a:r>
            <a:r>
              <a:rPr lang="en-US" sz="2400" b="1" dirty="0"/>
              <a:t> of the cell phase</a:t>
            </a:r>
            <a:r>
              <a:rPr lang="en-US" sz="2400" b="1" dirty="0" smtClean="0"/>
              <a:t>.</a:t>
            </a:r>
            <a:endParaRPr lang="en-US" sz="2400" b="1" dirty="0"/>
          </a:p>
        </p:txBody>
      </p:sp>
    </p:spTree>
    <p:extLst>
      <p:ext uri="{BB962C8B-B14F-4D97-AF65-F5344CB8AC3E}">
        <p14:creationId xmlns:p14="http://schemas.microsoft.com/office/powerpoint/2010/main" val="1508189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Scaffolds</a:t>
            </a:r>
            <a:br>
              <a:rPr lang="en-US" dirty="0"/>
            </a:br>
            <a:endParaRPr lang="en-US" dirty="0"/>
          </a:p>
        </p:txBody>
      </p:sp>
      <p:sp>
        <p:nvSpPr>
          <p:cNvPr id="3" name="Объект 2"/>
          <p:cNvSpPr>
            <a:spLocks noGrp="1"/>
          </p:cNvSpPr>
          <p:nvPr>
            <p:ph idx="1"/>
          </p:nvPr>
        </p:nvSpPr>
        <p:spPr/>
        <p:txBody>
          <a:bodyPr>
            <a:noAutofit/>
          </a:bodyPr>
          <a:lstStyle/>
          <a:p>
            <a:r>
              <a:rPr lang="en-US" sz="2400" b="1" dirty="0" smtClean="0"/>
              <a:t>In </a:t>
            </a:r>
            <a:r>
              <a:rPr lang="en-US" sz="2400" b="1" dirty="0"/>
              <a:t>2009, an interdisciplinary team led by the thoracic surgeon Thorsten </a:t>
            </a:r>
            <a:r>
              <a:rPr lang="en-US" sz="2400" b="1" dirty="0" err="1"/>
              <a:t>Walles</a:t>
            </a:r>
            <a:r>
              <a:rPr lang="en-US" sz="2400" b="1" dirty="0"/>
              <a:t> implanted the first </a:t>
            </a:r>
            <a:r>
              <a:rPr lang="en-US" sz="2400" b="1" dirty="0" err="1"/>
              <a:t>bioartificial</a:t>
            </a:r>
            <a:r>
              <a:rPr lang="en-US" sz="2400" b="1" dirty="0"/>
              <a:t> transplant that provides an innate vascular network for post-transplant graft supply successfully into a patient awaiting tracheal reconstruction</a:t>
            </a:r>
          </a:p>
        </p:txBody>
      </p:sp>
    </p:spTree>
    <p:extLst>
      <p:ext uri="{BB962C8B-B14F-4D97-AF65-F5344CB8AC3E}">
        <p14:creationId xmlns:p14="http://schemas.microsoft.com/office/powerpoint/2010/main" val="4041629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Tissue engineering</a:t>
            </a:r>
            <a:endParaRPr lang="en-US" dirty="0"/>
          </a:p>
        </p:txBody>
      </p:sp>
      <p:sp>
        <p:nvSpPr>
          <p:cNvPr id="3" name="Объект 2"/>
          <p:cNvSpPr>
            <a:spLocks noGrp="1"/>
          </p:cNvSpPr>
          <p:nvPr>
            <p:ph idx="1"/>
          </p:nvPr>
        </p:nvSpPr>
        <p:spPr>
          <a:xfrm>
            <a:off x="677333" y="2160589"/>
            <a:ext cx="10353340" cy="4697411"/>
          </a:xfrm>
        </p:spPr>
        <p:txBody>
          <a:bodyPr>
            <a:normAutofit/>
          </a:bodyPr>
          <a:lstStyle/>
          <a:p>
            <a:r>
              <a:rPr lang="en-US" sz="2400" dirty="0"/>
              <a:t> </a:t>
            </a:r>
            <a:r>
              <a:rPr lang="en-US" sz="2400" b="1" dirty="0"/>
              <a:t>is the use of a combination of cells, engineering, and materials methods, and suitable biochemical and physicochemical factors to improve or replace biological tissues. </a:t>
            </a:r>
            <a:endParaRPr lang="en-US" sz="2400" b="1" dirty="0" smtClean="0"/>
          </a:p>
          <a:p>
            <a:r>
              <a:rPr lang="en-US" sz="2400" b="1" dirty="0" smtClean="0"/>
              <a:t>Tissue </a:t>
            </a:r>
            <a:r>
              <a:rPr lang="en-US" sz="2400" b="1" dirty="0"/>
              <a:t>engineering involves the use of a tissue scaffold for the formation of new viable tissue for a medical purpose. While it was once categorized as a sub-field of biomaterials, having grown in scope and importance it can be considered as a field in its own.</a:t>
            </a:r>
          </a:p>
        </p:txBody>
      </p:sp>
    </p:spTree>
    <p:extLst>
      <p:ext uri="{BB962C8B-B14F-4D97-AF65-F5344CB8AC3E}">
        <p14:creationId xmlns:p14="http://schemas.microsoft.com/office/powerpoint/2010/main" val="593567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Autofit/>
          </a:bodyPr>
          <a:lstStyle/>
          <a:p>
            <a:r>
              <a:rPr lang="en-US" sz="2400" dirty="0"/>
              <a:t>While most definitions of tissue engineering cover a broad range of applications, in practice the term is closely associated with applications that repair or replace portions of or whole tissues (i.e., </a:t>
            </a:r>
            <a:r>
              <a:rPr lang="en-US" sz="2400" b="1" i="1" dirty="0">
                <a:solidFill>
                  <a:srgbClr val="FF0000"/>
                </a:solidFill>
              </a:rPr>
              <a:t>bone, </a:t>
            </a:r>
            <a:r>
              <a:rPr lang="en-US" sz="2400" b="1" i="1" dirty="0" smtClean="0">
                <a:solidFill>
                  <a:srgbClr val="FF0000"/>
                </a:solidFill>
              </a:rPr>
              <a:t>cartilage,</a:t>
            </a:r>
            <a:r>
              <a:rPr lang="en-US" sz="2400" b="1" i="1" dirty="0">
                <a:solidFill>
                  <a:srgbClr val="FF0000"/>
                </a:solidFill>
              </a:rPr>
              <a:t> blood vessels, bladder, skin, muscle etc</a:t>
            </a:r>
            <a:r>
              <a:rPr lang="en-US" sz="2400" dirty="0"/>
              <a:t>.). </a:t>
            </a:r>
          </a:p>
        </p:txBody>
      </p:sp>
    </p:spTree>
    <p:extLst>
      <p:ext uri="{BB962C8B-B14F-4D97-AF65-F5344CB8AC3E}">
        <p14:creationId xmlns:p14="http://schemas.microsoft.com/office/powerpoint/2010/main" val="391206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lstStyle/>
          <a:p>
            <a:r>
              <a:rPr lang="en-US" sz="2800" dirty="0"/>
              <a:t>Often, the tissues involved require certain mechanical and structural properties for proper functioning. </a:t>
            </a:r>
            <a:endParaRPr lang="en-US" sz="2800" dirty="0" smtClean="0"/>
          </a:p>
          <a:p>
            <a:r>
              <a:rPr lang="en-US" sz="2800" dirty="0" smtClean="0"/>
              <a:t>The </a:t>
            </a:r>
            <a:r>
              <a:rPr lang="en-US" sz="2800" dirty="0"/>
              <a:t>term has also been applied to efforts to perform specific biochemical functions using cells within an artificially-created support system (e.g. an </a:t>
            </a:r>
            <a:r>
              <a:rPr lang="en-US" sz="2800" i="1" dirty="0">
                <a:solidFill>
                  <a:srgbClr val="FF0000"/>
                </a:solidFill>
              </a:rPr>
              <a:t>artificial pancreas</a:t>
            </a:r>
            <a:r>
              <a:rPr lang="en-US" sz="2800" dirty="0"/>
              <a:t>, or a </a:t>
            </a:r>
            <a:r>
              <a:rPr lang="en-US" sz="2800" i="1" dirty="0">
                <a:solidFill>
                  <a:srgbClr val="FF0000"/>
                </a:solidFill>
              </a:rPr>
              <a:t>bio artificial liver</a:t>
            </a:r>
            <a:r>
              <a:rPr lang="en-US" sz="2800" dirty="0"/>
              <a:t>). The term </a:t>
            </a:r>
            <a:r>
              <a:rPr lang="en-US" sz="2800" i="1" dirty="0">
                <a:solidFill>
                  <a:srgbClr val="FF0000"/>
                </a:solidFill>
              </a:rPr>
              <a:t>regenerative medicine</a:t>
            </a:r>
            <a:r>
              <a:rPr lang="en-US" sz="2800" dirty="0"/>
              <a:t> is often used synonymously with tissue engineering, although those involved in </a:t>
            </a:r>
            <a:r>
              <a:rPr lang="en-US" sz="2800" i="1" dirty="0">
                <a:solidFill>
                  <a:srgbClr val="FF0000"/>
                </a:solidFill>
              </a:rPr>
              <a:t> regenerative medicine </a:t>
            </a:r>
            <a:r>
              <a:rPr lang="en-US" sz="2800" dirty="0"/>
              <a:t> place more emphasis on the use of </a:t>
            </a:r>
            <a:r>
              <a:rPr lang="en-US" sz="2800" i="1" dirty="0">
                <a:solidFill>
                  <a:srgbClr val="FF0000"/>
                </a:solidFill>
              </a:rPr>
              <a:t>stem cells</a:t>
            </a:r>
            <a:r>
              <a:rPr lang="en-US" sz="2800" dirty="0"/>
              <a:t> or </a:t>
            </a:r>
            <a:r>
              <a:rPr lang="en-US" sz="2800" i="1" dirty="0">
                <a:solidFill>
                  <a:srgbClr val="FF0000"/>
                </a:solidFill>
              </a:rPr>
              <a:t>progenitor cells</a:t>
            </a:r>
            <a:r>
              <a:rPr lang="en-US" sz="2800" dirty="0"/>
              <a:t> to produce tissues.</a:t>
            </a:r>
          </a:p>
          <a:p>
            <a:endParaRPr lang="en-US" dirty="0"/>
          </a:p>
        </p:txBody>
      </p:sp>
    </p:spTree>
    <p:extLst>
      <p:ext uri="{BB962C8B-B14F-4D97-AF65-F5344CB8AC3E}">
        <p14:creationId xmlns:p14="http://schemas.microsoft.com/office/powerpoint/2010/main" val="2847881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a:xfrm>
            <a:off x="1097280" y="1845733"/>
            <a:ext cx="10058400" cy="4443099"/>
          </a:xfrm>
        </p:spPr>
        <p:txBody>
          <a:bodyPr>
            <a:normAutofit/>
          </a:bodyPr>
          <a:lstStyle/>
          <a:p>
            <a:r>
              <a:rPr lang="en-US" sz="2400" b="1" dirty="0"/>
              <a:t>A commonly applied definition of tissue engineering, as stated by </a:t>
            </a:r>
            <a:r>
              <a:rPr lang="en-US" sz="2400" b="1" dirty="0" smtClean="0"/>
              <a:t>Langer</a:t>
            </a:r>
            <a:r>
              <a:rPr lang="en-US" sz="2400" b="1" dirty="0"/>
              <a:t> and </a:t>
            </a:r>
            <a:r>
              <a:rPr lang="en-US" sz="2400" b="1" dirty="0" smtClean="0"/>
              <a:t>Vacanti, (Science J.) </a:t>
            </a:r>
            <a:r>
              <a:rPr lang="en-US" sz="2400" b="1" dirty="0"/>
              <a:t> is "an i</a:t>
            </a:r>
            <a:r>
              <a:rPr lang="en-US" sz="2400" b="1" dirty="0">
                <a:solidFill>
                  <a:srgbClr val="FF0000"/>
                </a:solidFill>
              </a:rPr>
              <a:t>nterdisciplinary</a:t>
            </a:r>
            <a:r>
              <a:rPr lang="en-US" sz="2400" b="1" dirty="0"/>
              <a:t> field that applies the principles of engineering and life sciences toward the development of biological substitutes that restore, maintain, or improve [Biological tissue] function or a whole organ</a:t>
            </a:r>
            <a:r>
              <a:rPr lang="en-US" sz="2400" b="1" dirty="0" smtClean="0"/>
              <a:t>".</a:t>
            </a:r>
          </a:p>
          <a:p>
            <a:r>
              <a:rPr lang="en-US" sz="2400" b="1" dirty="0"/>
              <a:t> </a:t>
            </a:r>
            <a:r>
              <a:rPr lang="en-US" sz="2400" b="1" dirty="0">
                <a:solidFill>
                  <a:srgbClr val="FF0000"/>
                </a:solidFill>
              </a:rPr>
              <a:t>Tissue engineering h</a:t>
            </a:r>
            <a:r>
              <a:rPr lang="en-US" sz="2400" b="1" dirty="0"/>
              <a:t>as also been defined as "understanding the principles of tissue growth, and applying this to produce functional replacement tissue for clinical use</a:t>
            </a:r>
            <a:r>
              <a:rPr lang="en-US" sz="2400" b="1" dirty="0" smtClean="0"/>
              <a:t>".</a:t>
            </a:r>
          </a:p>
          <a:p>
            <a:r>
              <a:rPr lang="en-US" sz="2400" b="1" dirty="0"/>
              <a:t> </a:t>
            </a:r>
            <a:r>
              <a:rPr lang="en-US" sz="2400" b="1" dirty="0">
                <a:solidFill>
                  <a:srgbClr val="FF0000"/>
                </a:solidFill>
              </a:rPr>
              <a:t>A further description </a:t>
            </a:r>
            <a:r>
              <a:rPr lang="en-US" sz="2400" b="1" dirty="0"/>
              <a:t>goes on to say that an "underlying supposition of tissue engineering is that the employment of natural biology of the system will allow for greater success in developing therapeutic strategies aimed at the replacement, repair, maintenance, or enhancement of tissue function</a:t>
            </a:r>
            <a:r>
              <a:rPr lang="en-US" sz="2400" b="1" dirty="0" smtClean="0"/>
              <a:t>".</a:t>
            </a:r>
            <a:endParaRPr lang="en-US" sz="2400" b="1" dirty="0"/>
          </a:p>
        </p:txBody>
      </p:sp>
    </p:spTree>
    <p:extLst>
      <p:ext uri="{BB962C8B-B14F-4D97-AF65-F5344CB8AC3E}">
        <p14:creationId xmlns:p14="http://schemas.microsoft.com/office/powerpoint/2010/main" val="3392757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a:xfrm>
            <a:off x="1097280" y="1845734"/>
            <a:ext cx="10058400" cy="4433768"/>
          </a:xfrm>
        </p:spPr>
        <p:txBody>
          <a:bodyPr>
            <a:normAutofit/>
          </a:bodyPr>
          <a:lstStyle/>
          <a:p>
            <a:r>
              <a:rPr lang="en-US" b="1" dirty="0" smtClean="0"/>
              <a:t>Powerful </a:t>
            </a:r>
            <a:r>
              <a:rPr lang="en-US" b="1" dirty="0"/>
              <a:t>developments in the multidisciplinary field of tissue engineering have yielded a novel set of tissue replacement parts and implementation strategies. </a:t>
            </a:r>
            <a:endParaRPr lang="en-US" b="1" dirty="0" smtClean="0"/>
          </a:p>
          <a:p>
            <a:r>
              <a:rPr lang="en-US" b="1" dirty="0" smtClean="0"/>
              <a:t>Scientific </a:t>
            </a:r>
            <a:r>
              <a:rPr lang="en-US" b="1" dirty="0"/>
              <a:t>advances in </a:t>
            </a:r>
            <a:r>
              <a:rPr lang="en-US" b="1" i="1" dirty="0">
                <a:solidFill>
                  <a:srgbClr val="FF0000"/>
                </a:solidFill>
              </a:rPr>
              <a:t>biomaterials, stem cells, growth and differentiation factors, and biomimetic environments </a:t>
            </a:r>
            <a:r>
              <a:rPr lang="en-US" b="1" dirty="0"/>
              <a:t>have created unique opportunities to fabricate tissues in the laboratory from combinations of engineered extracellular matrices ("scaffolds"), cells, and biologically active molecules. </a:t>
            </a:r>
            <a:endParaRPr lang="en-US" b="1" dirty="0" smtClean="0"/>
          </a:p>
          <a:p>
            <a:r>
              <a:rPr lang="en-US" b="1" dirty="0" smtClean="0"/>
              <a:t>Among </a:t>
            </a:r>
            <a:r>
              <a:rPr lang="en-US" b="1" dirty="0"/>
              <a:t>the major challenges now facing tissue engineering is the need for </a:t>
            </a:r>
            <a:r>
              <a:rPr lang="en-US" b="1" dirty="0">
                <a:solidFill>
                  <a:srgbClr val="FF0000"/>
                </a:solidFill>
              </a:rPr>
              <a:t>more complex functionality, as well as both functional and biomechanical stability and vascularization in laboratory-grown tissues destined for transplantation. </a:t>
            </a:r>
            <a:endParaRPr lang="en-US" b="1" dirty="0" smtClean="0">
              <a:solidFill>
                <a:srgbClr val="FF0000"/>
              </a:solidFill>
            </a:endParaRPr>
          </a:p>
          <a:p>
            <a:r>
              <a:rPr lang="en-US" b="1" dirty="0" smtClean="0"/>
              <a:t>The </a:t>
            </a:r>
            <a:r>
              <a:rPr lang="en-US" b="1" dirty="0"/>
              <a:t>continued success of tissue engineering and the eventual development of true human replacement parts will grow from the convergence of engineering and basic research advances in </a:t>
            </a:r>
            <a:r>
              <a:rPr lang="en-US" b="1" dirty="0">
                <a:solidFill>
                  <a:srgbClr val="FF0000"/>
                </a:solidFill>
              </a:rPr>
              <a:t>tissue, matrix, growth factor, stem cell, and developmental biology, as well as materials science and bioinformatics</a:t>
            </a:r>
            <a:r>
              <a:rPr lang="en-US" b="1" dirty="0" smtClean="0"/>
              <a:t>...</a:t>
            </a:r>
            <a:endParaRPr lang="en-US" b="1" dirty="0"/>
          </a:p>
        </p:txBody>
      </p:sp>
    </p:spTree>
    <p:extLst>
      <p:ext uri="{BB962C8B-B14F-4D97-AF65-F5344CB8AC3E}">
        <p14:creationId xmlns:p14="http://schemas.microsoft.com/office/powerpoint/2010/main" val="2721517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en-US"/>
          </a:p>
        </p:txBody>
      </p:sp>
      <p:sp>
        <p:nvSpPr>
          <p:cNvPr id="3" name="Объект 2"/>
          <p:cNvSpPr>
            <a:spLocks noGrp="1"/>
          </p:cNvSpPr>
          <p:nvPr>
            <p:ph idx="1"/>
          </p:nvPr>
        </p:nvSpPr>
        <p:spPr/>
        <p:txBody>
          <a:bodyPr>
            <a:normAutofit/>
          </a:bodyPr>
          <a:lstStyle/>
          <a:p>
            <a:r>
              <a:rPr lang="en-US" dirty="0" smtClean="0"/>
              <a:t>The </a:t>
            </a:r>
            <a:r>
              <a:rPr lang="en-US" dirty="0"/>
              <a:t>history of </a:t>
            </a:r>
            <a:r>
              <a:rPr lang="en-US" dirty="0" smtClean="0"/>
              <a:t>the </a:t>
            </a:r>
            <a:r>
              <a:rPr lang="en-US" dirty="0"/>
              <a:t>Tissue engineering</a:t>
            </a:r>
          </a:p>
          <a:p>
            <a:pPr marL="0" indent="0">
              <a:buNone/>
            </a:pPr>
            <a:r>
              <a:rPr lang="en-US" dirty="0" smtClean="0"/>
              <a:t>Is </a:t>
            </a:r>
            <a:r>
              <a:rPr lang="en-US" dirty="0"/>
              <a:t> published a report entitled "The Emergence of Tissue Engineering as a Research </a:t>
            </a:r>
            <a:r>
              <a:rPr lang="en-US" dirty="0" smtClean="0"/>
              <a:t>Field“ in 2003</a:t>
            </a:r>
            <a:endParaRPr lang="en-US" dirty="0"/>
          </a:p>
        </p:txBody>
      </p:sp>
    </p:spTree>
    <p:extLst>
      <p:ext uri="{BB962C8B-B14F-4D97-AF65-F5344CB8AC3E}">
        <p14:creationId xmlns:p14="http://schemas.microsoft.com/office/powerpoint/2010/main" val="1849515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Cells as building blocks</a:t>
            </a:r>
            <a:br>
              <a:rPr lang="en-US" dirty="0"/>
            </a:br>
            <a:endParaRPr lang="en-US" dirty="0"/>
          </a:p>
        </p:txBody>
      </p:sp>
      <p:sp>
        <p:nvSpPr>
          <p:cNvPr id="3" name="Объект 2"/>
          <p:cNvSpPr>
            <a:spLocks noGrp="1"/>
          </p:cNvSpPr>
          <p:nvPr>
            <p:ph idx="1"/>
          </p:nvPr>
        </p:nvSpPr>
        <p:spPr/>
        <p:txBody>
          <a:bodyPr>
            <a:noAutofit/>
          </a:bodyPr>
          <a:lstStyle/>
          <a:p>
            <a:r>
              <a:rPr lang="en-US" sz="2800" b="1" dirty="0"/>
              <a:t>Tissue engineering utilizes living cells as engineering materials. Examples include using living </a:t>
            </a:r>
            <a:r>
              <a:rPr lang="en-US" sz="2800" b="1" dirty="0">
                <a:solidFill>
                  <a:srgbClr val="FF0000"/>
                </a:solidFill>
              </a:rPr>
              <a:t>fibroblasts i</a:t>
            </a:r>
            <a:r>
              <a:rPr lang="en-US" sz="2800" b="1" dirty="0"/>
              <a:t>n skin replacement or repair, </a:t>
            </a:r>
            <a:r>
              <a:rPr lang="en-US" sz="2800" b="1" dirty="0">
                <a:solidFill>
                  <a:srgbClr val="FF0000"/>
                </a:solidFill>
              </a:rPr>
              <a:t>cartilage</a:t>
            </a:r>
            <a:r>
              <a:rPr lang="en-US" sz="2800" b="1" dirty="0"/>
              <a:t> repaired with living </a:t>
            </a:r>
            <a:r>
              <a:rPr lang="en-US" sz="2800" b="1" dirty="0">
                <a:solidFill>
                  <a:srgbClr val="FF0000"/>
                </a:solidFill>
              </a:rPr>
              <a:t>chondrocytes</a:t>
            </a:r>
            <a:r>
              <a:rPr lang="en-US" sz="2800" b="1" dirty="0"/>
              <a:t>, or other types of cells used in other ways.</a:t>
            </a:r>
          </a:p>
          <a:p>
            <a:r>
              <a:rPr lang="en-US" sz="2800" b="1" dirty="0"/>
              <a:t>Cells became available as engineering materials when scientists at </a:t>
            </a:r>
            <a:r>
              <a:rPr lang="en-US" sz="2800" b="1" dirty="0" err="1"/>
              <a:t>Geron</a:t>
            </a:r>
            <a:r>
              <a:rPr lang="en-US" sz="2800" b="1" dirty="0"/>
              <a:t> Corp. discovered how to extend </a:t>
            </a:r>
            <a:r>
              <a:rPr lang="en-US" sz="2800" b="1" i="1" dirty="0">
                <a:solidFill>
                  <a:srgbClr val="FF0000"/>
                </a:solidFill>
              </a:rPr>
              <a:t>telomeres </a:t>
            </a:r>
            <a:r>
              <a:rPr lang="en-US" sz="2800" b="1" dirty="0"/>
              <a:t>in 1998, producing </a:t>
            </a:r>
            <a:r>
              <a:rPr lang="en-US" sz="2800" b="1" dirty="0">
                <a:solidFill>
                  <a:srgbClr val="FF0000"/>
                </a:solidFill>
              </a:rPr>
              <a:t>immortalized cell </a:t>
            </a:r>
            <a:r>
              <a:rPr lang="en-US" sz="2800" b="1" dirty="0" smtClean="0">
                <a:solidFill>
                  <a:srgbClr val="FF0000"/>
                </a:solidFill>
              </a:rPr>
              <a:t>lines</a:t>
            </a:r>
            <a:r>
              <a:rPr lang="en-US" sz="2800" b="1" dirty="0" smtClean="0"/>
              <a:t>.</a:t>
            </a:r>
          </a:p>
          <a:p>
            <a:r>
              <a:rPr lang="en-US" sz="2800" b="1" dirty="0"/>
              <a:t> Before this, laboratory cultures of healthy, noncancerous mammalian cells would only divide a fixed number of times, up to the </a:t>
            </a:r>
            <a:r>
              <a:rPr lang="en-US" sz="2800" b="1" dirty="0" err="1">
                <a:hlinkClick r:id="rId2" tooltip="Hayflick limit"/>
              </a:rPr>
              <a:t>Hayflick</a:t>
            </a:r>
            <a:r>
              <a:rPr lang="en-US" sz="2800" b="1" dirty="0">
                <a:hlinkClick r:id="rId2" tooltip="Hayflick limit"/>
              </a:rPr>
              <a:t> limit</a:t>
            </a:r>
            <a:r>
              <a:rPr lang="en-US" sz="2800" b="1" dirty="0"/>
              <a:t>, before dying</a:t>
            </a:r>
          </a:p>
        </p:txBody>
      </p:sp>
    </p:spTree>
    <p:extLst>
      <p:ext uri="{BB962C8B-B14F-4D97-AF65-F5344CB8AC3E}">
        <p14:creationId xmlns:p14="http://schemas.microsoft.com/office/powerpoint/2010/main" val="3484330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Extraction</a:t>
            </a:r>
            <a:br>
              <a:rPr lang="en-US" b="1" dirty="0"/>
            </a:br>
            <a:endParaRPr lang="en-US" dirty="0"/>
          </a:p>
        </p:txBody>
      </p:sp>
      <p:sp>
        <p:nvSpPr>
          <p:cNvPr id="3" name="Объект 2"/>
          <p:cNvSpPr>
            <a:spLocks noGrp="1"/>
          </p:cNvSpPr>
          <p:nvPr>
            <p:ph idx="1"/>
          </p:nvPr>
        </p:nvSpPr>
        <p:spPr/>
        <p:txBody>
          <a:bodyPr>
            <a:normAutofit fontScale="92500" lnSpcReduction="20000"/>
          </a:bodyPr>
          <a:lstStyle/>
          <a:p>
            <a:r>
              <a:rPr lang="en-US" sz="2800" b="1" dirty="0"/>
              <a:t>From fluid tissues such as blood, cells are extracted by bulk methods, usually centrifugation or apheresis</a:t>
            </a:r>
            <a:r>
              <a:rPr lang="en-US" sz="2800" b="1" dirty="0" smtClean="0"/>
              <a:t>.</a:t>
            </a:r>
          </a:p>
          <a:p>
            <a:r>
              <a:rPr lang="en-US" sz="2800" b="1" dirty="0" smtClean="0"/>
              <a:t> </a:t>
            </a:r>
            <a:r>
              <a:rPr lang="en-US" sz="2800" b="1" dirty="0"/>
              <a:t>From solid tissues, extraction is more difficult. </a:t>
            </a:r>
            <a:endParaRPr lang="en-US" sz="2800" b="1" dirty="0" smtClean="0"/>
          </a:p>
          <a:p>
            <a:r>
              <a:rPr lang="en-US" sz="2800" b="1" dirty="0" smtClean="0"/>
              <a:t>Usually</a:t>
            </a:r>
            <a:r>
              <a:rPr lang="en-US" sz="2800" b="1" dirty="0"/>
              <a:t>, the tissue is minced and then digested with the enzymes </a:t>
            </a:r>
            <a:r>
              <a:rPr lang="en-US" sz="2800" b="1" dirty="0">
                <a:solidFill>
                  <a:srgbClr val="FF0000"/>
                </a:solidFill>
                <a:hlinkClick r:id="rId2" tooltip="Trypsin"/>
              </a:rPr>
              <a:t>trypsin</a:t>
            </a:r>
            <a:r>
              <a:rPr lang="en-US" sz="2800" b="1" dirty="0"/>
              <a:t> or collagenase to remove the extracellular matrix (ECM) that holds the cells. After that, the cells are free floating, and extracted using centrifugation or </a:t>
            </a:r>
            <a:r>
              <a:rPr lang="en-US" sz="2800" b="1" dirty="0">
                <a:hlinkClick r:id="rId3" tooltip="Apheresis"/>
              </a:rPr>
              <a:t>apheresis</a:t>
            </a:r>
            <a:r>
              <a:rPr lang="en-US" sz="2800" b="1" dirty="0"/>
              <a:t>.</a:t>
            </a:r>
            <a:br>
              <a:rPr lang="en-US" sz="2800" b="1" dirty="0"/>
            </a:br>
            <a:endParaRPr lang="en-US" sz="2800" b="1" dirty="0" smtClean="0"/>
          </a:p>
          <a:p>
            <a:r>
              <a:rPr lang="en-US" sz="2800" b="1" dirty="0" smtClean="0"/>
              <a:t>Digestion </a:t>
            </a:r>
            <a:r>
              <a:rPr lang="en-US" sz="2800" b="1" dirty="0"/>
              <a:t>with trypsin is very dependent on temperature. Higher temperatures digest the matrix faster but create more damage. Collagenase is less temperature dependent, and damages fewer cells, but takes longer and is a more expensive reagent.</a:t>
            </a:r>
          </a:p>
        </p:txBody>
      </p:sp>
    </p:spTree>
    <p:extLst>
      <p:ext uri="{BB962C8B-B14F-4D97-AF65-F5344CB8AC3E}">
        <p14:creationId xmlns:p14="http://schemas.microsoft.com/office/powerpoint/2010/main" val="3583810698"/>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56</TotalTime>
  <Words>226</Words>
  <Application>Microsoft Office PowerPoint</Application>
  <PresentationFormat>Широкоэкранный</PresentationFormat>
  <Paragraphs>56</Paragraphs>
  <Slides>17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17</vt:i4>
      </vt:variant>
    </vt:vector>
  </HeadingPairs>
  <TitlesOfParts>
    <vt:vector size="20" baseType="lpstr">
      <vt:lpstr>Calibri</vt:lpstr>
      <vt:lpstr>Calibri Light</vt:lpstr>
      <vt:lpstr>Ретро</vt:lpstr>
      <vt:lpstr>L. 14 Tissue engineering </vt:lpstr>
      <vt:lpstr>Tissue engineering</vt:lpstr>
      <vt:lpstr>Презентация PowerPoint</vt:lpstr>
      <vt:lpstr>Презентация PowerPoint</vt:lpstr>
      <vt:lpstr>Презентация PowerPoint</vt:lpstr>
      <vt:lpstr>Презентация PowerPoint</vt:lpstr>
      <vt:lpstr>Презентация PowerPoint</vt:lpstr>
      <vt:lpstr>Cells as building blocks </vt:lpstr>
      <vt:lpstr>Extraction </vt:lpstr>
      <vt:lpstr>Types of cells</vt:lpstr>
      <vt:lpstr>Презентация PowerPoint</vt:lpstr>
      <vt:lpstr>Презентация PowerPoint</vt:lpstr>
      <vt:lpstr>Презентация PowerPoint</vt:lpstr>
      <vt:lpstr>Презентация PowerPoint</vt:lpstr>
      <vt:lpstr>Презентация PowerPoint</vt:lpstr>
      <vt:lpstr>Scaffolds </vt:lpstr>
      <vt:lpstr>Scaffolds </vt:lpstr>
    </vt:vector>
  </TitlesOfParts>
  <Company>КСС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КСС</dc:creator>
  <cp:lastModifiedBy>КСС</cp:lastModifiedBy>
  <cp:revision>9</cp:revision>
  <dcterms:created xsi:type="dcterms:W3CDTF">2020-04-13T13:37:31Z</dcterms:created>
  <dcterms:modified xsi:type="dcterms:W3CDTF">2020-04-14T01:58:55Z</dcterms:modified>
</cp:coreProperties>
</file>